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2"/>
  </p:sldMasterIdLst>
  <p:notesMasterIdLst>
    <p:notesMasterId r:id="rId17"/>
  </p:notesMasterIdLst>
  <p:handoutMasterIdLst>
    <p:handoutMasterId r:id="rId18"/>
  </p:handoutMasterIdLst>
  <p:sldIdLst>
    <p:sldId id="277" r:id="rId3"/>
    <p:sldId id="267" r:id="rId4"/>
    <p:sldId id="270" r:id="rId5"/>
    <p:sldId id="292" r:id="rId6"/>
    <p:sldId id="279" r:id="rId7"/>
    <p:sldId id="291" r:id="rId8"/>
    <p:sldId id="293" r:id="rId9"/>
    <p:sldId id="278" r:id="rId10"/>
    <p:sldId id="288" r:id="rId11"/>
    <p:sldId id="280" r:id="rId12"/>
    <p:sldId id="281" r:id="rId13"/>
    <p:sldId id="294" r:id="rId14"/>
    <p:sldId id="290" r:id="rId15"/>
    <p:sldId id="282" r:id="rId16"/>
  </p:sldIdLst>
  <p:sldSz cx="12192000" cy="68580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DCAF9ED-07DC-4A11-8D7F-57B35C25682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7" d="100"/>
          <a:sy n="87" d="100"/>
        </p:scale>
        <p:origin x="528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7" d="100"/>
          <a:sy n="57" d="100"/>
        </p:scale>
        <p:origin x="1200" y="4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nl-NL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16530BD0-9980-4040-8DB4-83A0DF9A4C8C}" type="datetimeFigureOut">
              <a:rPr lang="nl-NL" smtClean="0"/>
              <a:pPr>
                <a:defRPr/>
              </a:pPr>
              <a:t>21-6-2016</a:t>
            </a:fld>
            <a:endParaRPr lang="nl-NL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nl-NL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mbria" panose="02040503050406030204" pitchFamily="18" charset="0"/>
              </a:defRPr>
            </a:lvl1pPr>
          </a:lstStyle>
          <a:p>
            <a:fld id="{A2C37AD8-AA85-4A25-B3CC-B38569F5EF98}" type="slidenum">
              <a:rPr lang="nl-NL" smtClean="0"/>
              <a:pPr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8660886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nl-NL" noProof="0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39F3A89F-0C5F-401B-8703-37355CF4F7DE}" type="datetimeFigureOut">
              <a:rPr lang="nl-NL" noProof="0" smtClean="0"/>
              <a:pPr>
                <a:defRPr/>
              </a:pPr>
              <a:t>21-6-2016</a:t>
            </a:fld>
            <a:endParaRPr lang="nl-NL" noProof="0" dirty="0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nl-NL" noProof="0" dirty="0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 noProof="0" dirty="0"/>
              <a:t>Klik om de modelstijlen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nl-NL" noProof="0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mbria" panose="02040503050406030204" pitchFamily="18" charset="0"/>
              </a:defRPr>
            </a:lvl1pPr>
          </a:lstStyle>
          <a:p>
            <a:fld id="{44567202-3E4F-426F-966B-27CC87E73390}" type="slidenum">
              <a:rPr lang="nl-NL" noProof="0" smtClean="0"/>
              <a:pPr/>
              <a:t>‹nr.›</a:t>
            </a:fld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353586591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hthoek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1747" name="Rechthoek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306001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hthoek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9" name="Rechthoek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2353340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hthoek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9" name="Rechthoek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5228345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hthoek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9" name="Rechthoek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1806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hthoek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9" name="Rechthoek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795086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hthoek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9" name="Rechthoek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1345461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hthoek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2771" name="Rechthoek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495138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hthoek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9" name="Rechthoek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544464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hthoek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9" name="Rechthoek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3839946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hthoek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9" name="Rechthoek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545139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hthoek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9" name="Rechthoek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4516129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hthoek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9" name="Rechthoek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309099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hthoek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9" name="Rechthoek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6190272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hthoek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9" name="Rechthoek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0866641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dia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hoek 7"/>
          <p:cNvSpPr/>
          <p:nvPr/>
        </p:nvSpPr>
        <p:spPr>
          <a:xfrm>
            <a:off x="0" y="5888038"/>
            <a:ext cx="12192000" cy="111125"/>
          </a:xfrm>
          <a:prstGeom prst="rect">
            <a:avLst/>
          </a:prstGeom>
          <a:ln>
            <a:noFill/>
          </a:ln>
          <a:effectLst>
            <a:outerShdw blurRad="25400" dist="25400" dir="54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nl-NL" noProof="0" dirty="0"/>
          </a:p>
        </p:txBody>
      </p:sp>
      <p:sp>
        <p:nvSpPr>
          <p:cNvPr id="5" name="Rechthoek 8"/>
          <p:cNvSpPr/>
          <p:nvPr/>
        </p:nvSpPr>
        <p:spPr>
          <a:xfrm>
            <a:off x="0" y="5888736"/>
            <a:ext cx="12192000" cy="109728"/>
          </a:xfrm>
          <a:prstGeom prst="rect">
            <a:avLst/>
          </a:prstGeom>
          <a:ln>
            <a:noFill/>
          </a:ln>
          <a:effectLst>
            <a:innerShdw blurRad="25400" dist="12700" dir="16200000">
              <a:schemeClr val="accent1">
                <a:lumMod val="5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nl-NL" noProof="0" dirty="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066800" y="2606040"/>
            <a:ext cx="10058400" cy="2743200"/>
          </a:xfrm>
        </p:spPr>
        <p:txBody>
          <a:bodyPr/>
          <a:lstStyle>
            <a:lvl1pPr algn="l">
              <a:lnSpc>
                <a:spcPct val="80000"/>
              </a:lnSpc>
              <a:defRPr sz="6800">
                <a:solidFill>
                  <a:schemeClr val="tx1"/>
                </a:solidFill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</a:defRPr>
            </a:lvl1pPr>
          </a:lstStyle>
          <a:p>
            <a:r>
              <a:rPr lang="nl-NL" noProof="0"/>
              <a:t>Klik om de stijl te bewerken</a:t>
            </a:r>
            <a:endParaRPr lang="nl-NL" noProof="0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066800" y="5360437"/>
            <a:ext cx="10058400" cy="36576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b="1" cap="all" baseline="0">
                <a:solidFill>
                  <a:schemeClr val="accent1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noProof="0"/>
              <a:t>Klik om de ondertitelstijl van het model te bewerken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4217601834"/>
      </p:ext>
    </p:extLst>
  </p:cSld>
  <p:clrMapOvr>
    <a:masterClrMapping/>
  </p:clrMapOvr>
  <p:transition spd="med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noProof="0"/>
              <a:t>Klik om de stijl te bewerken</a:t>
            </a:r>
            <a:endParaRPr lang="nl-NL" noProof="0" dirty="0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 noProof="0"/>
              <a:t>Tekststijl van het model bewerken</a:t>
            </a:r>
          </a:p>
          <a:p>
            <a:pPr lvl="1"/>
            <a:r>
              <a:rPr lang="nl-NL" noProof="0"/>
              <a:t>Tweede niveau</a:t>
            </a:r>
          </a:p>
          <a:p>
            <a:pPr lvl="2"/>
            <a:r>
              <a:rPr lang="nl-NL" noProof="0"/>
              <a:t>Derde niveau</a:t>
            </a:r>
          </a:p>
          <a:p>
            <a:pPr lvl="3"/>
            <a:r>
              <a:rPr lang="nl-NL" noProof="0"/>
              <a:t>Vierde niveau</a:t>
            </a:r>
          </a:p>
          <a:p>
            <a:pPr lvl="4"/>
            <a:r>
              <a:rPr lang="nl-NL" noProof="0"/>
              <a:t>Vijfde niveau</a:t>
            </a:r>
            <a:endParaRPr lang="nl-NL" noProof="0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 noProof="0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 noProof="0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90E6F7E-350A-420B-B614-ED17F208EA56}" type="slidenum">
              <a:rPr lang="nl-NL" noProof="0" smtClean="0"/>
              <a:pPr/>
              <a:t>‹nr.›</a:t>
            </a:fld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949730847"/>
      </p:ext>
    </p:extLst>
  </p:cSld>
  <p:clrMapOvr>
    <a:masterClrMapping/>
  </p:clrMapOvr>
  <p:transition spd="med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9525000" y="382230"/>
            <a:ext cx="1371600" cy="5561369"/>
          </a:xfrm>
        </p:spPr>
        <p:txBody>
          <a:bodyPr vert="eaVert"/>
          <a:lstStyle/>
          <a:p>
            <a:r>
              <a:rPr lang="nl-NL" noProof="0"/>
              <a:t>Klik om de stijl te bewerken</a:t>
            </a:r>
            <a:endParaRPr lang="nl-NL" noProof="0" dirty="0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1295400" y="382230"/>
            <a:ext cx="7863840" cy="5561370"/>
          </a:xfrm>
        </p:spPr>
        <p:txBody>
          <a:bodyPr vert="eaVert"/>
          <a:lstStyle/>
          <a:p>
            <a:pPr lvl="0"/>
            <a:r>
              <a:rPr lang="nl-NL" noProof="0"/>
              <a:t>Tekststijl van het model bewerken</a:t>
            </a:r>
          </a:p>
          <a:p>
            <a:pPr lvl="1"/>
            <a:r>
              <a:rPr lang="nl-NL" noProof="0"/>
              <a:t>Tweede niveau</a:t>
            </a:r>
          </a:p>
          <a:p>
            <a:pPr lvl="2"/>
            <a:r>
              <a:rPr lang="nl-NL" noProof="0"/>
              <a:t>Derde niveau</a:t>
            </a:r>
          </a:p>
          <a:p>
            <a:pPr lvl="3"/>
            <a:r>
              <a:rPr lang="nl-NL" noProof="0"/>
              <a:t>Vierde niveau</a:t>
            </a:r>
          </a:p>
          <a:p>
            <a:pPr lvl="4"/>
            <a:r>
              <a:rPr lang="nl-NL" noProof="0"/>
              <a:t>Vijfde niveau</a:t>
            </a:r>
            <a:endParaRPr lang="nl-NL" noProof="0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 noProof="0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 noProof="0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C0527F7-72D1-439B-A1B1-EA386FE65BC7}" type="slidenum">
              <a:rPr lang="nl-NL" noProof="0" smtClean="0"/>
              <a:pPr/>
              <a:t>‹nr.›</a:t>
            </a:fld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3246873362"/>
      </p:ext>
    </p:extLst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noProof="0"/>
              <a:t>Klik om de stijl te bewerken</a:t>
            </a:r>
            <a:endParaRPr lang="nl-NL" noProof="0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 noProof="0"/>
              <a:t>Tekststijl van het model bewerken</a:t>
            </a:r>
          </a:p>
          <a:p>
            <a:pPr lvl="1"/>
            <a:r>
              <a:rPr lang="nl-NL" noProof="0"/>
              <a:t>Tweede niveau</a:t>
            </a:r>
          </a:p>
          <a:p>
            <a:pPr lvl="2"/>
            <a:r>
              <a:rPr lang="nl-NL" noProof="0"/>
              <a:t>Derde niveau</a:t>
            </a:r>
          </a:p>
          <a:p>
            <a:pPr lvl="3"/>
            <a:r>
              <a:rPr lang="nl-NL" noProof="0"/>
              <a:t>Vierde niveau</a:t>
            </a:r>
          </a:p>
          <a:p>
            <a:pPr lvl="4"/>
            <a:r>
              <a:rPr lang="nl-NL" noProof="0"/>
              <a:t>Vijfde niveau</a:t>
            </a:r>
            <a:endParaRPr lang="nl-NL" noProof="0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 noProof="0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 noProof="0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656E06C-3318-40B0-BAF0-1E9420FE3A80}" type="slidenum">
              <a:rPr lang="nl-NL" noProof="0" smtClean="0"/>
              <a:pPr/>
              <a:t>‹nr.›</a:t>
            </a:fld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3367883918"/>
      </p:ext>
    </p:extLst>
  </p:cSld>
  <p:clrMapOvr>
    <a:masterClrMapping/>
  </p:clrMapOvr>
  <p:transition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hidden">
          <a:xfrm>
            <a:off x="7753350" y="0"/>
            <a:ext cx="4435475" cy="6856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hthoek 8"/>
          <p:cNvSpPr/>
          <p:nvPr/>
        </p:nvSpPr>
        <p:spPr>
          <a:xfrm>
            <a:off x="7707313" y="0"/>
            <a:ext cx="53975" cy="6858000"/>
          </a:xfrm>
          <a:prstGeom prst="rect">
            <a:avLst/>
          </a:prstGeom>
          <a:ln>
            <a:noFill/>
          </a:ln>
          <a:effectLst>
            <a:outerShdw blurRad="25400" dist="254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nl-NL" noProof="0" dirty="0"/>
          </a:p>
        </p:txBody>
      </p:sp>
      <p:sp>
        <p:nvSpPr>
          <p:cNvPr id="6" name="Rechthoek 10"/>
          <p:cNvSpPr/>
          <p:nvPr/>
        </p:nvSpPr>
        <p:spPr>
          <a:xfrm>
            <a:off x="7707084" y="0"/>
            <a:ext cx="54864" cy="6858000"/>
          </a:xfrm>
          <a:prstGeom prst="rect">
            <a:avLst/>
          </a:prstGeom>
          <a:ln>
            <a:noFill/>
          </a:ln>
          <a:effectLst>
            <a:innerShdw blurRad="25400" dist="127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nl-NL" noProof="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66800" y="1565829"/>
            <a:ext cx="5943600" cy="4114800"/>
          </a:xfrm>
        </p:spPr>
        <p:txBody>
          <a:bodyPr/>
          <a:lstStyle>
            <a:lvl1pPr>
              <a:lnSpc>
                <a:spcPct val="80000"/>
              </a:lnSpc>
              <a:defRPr sz="5400"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</a:defRPr>
            </a:lvl1pPr>
          </a:lstStyle>
          <a:p>
            <a:r>
              <a:rPr lang="nl-NL" noProof="0"/>
              <a:t>Klik om de stijl te bewerken</a:t>
            </a:r>
            <a:endParaRPr lang="nl-NL" noProof="0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1066801" y="5682343"/>
            <a:ext cx="5943600" cy="410547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200" b="1" cap="all" baseline="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nl-NL" noProof="0"/>
              <a:t>Tekststijl van het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177399314"/>
      </p:ext>
    </p:extLst>
  </p:cSld>
  <p:clrMapOvr>
    <a:masterClrMapping/>
  </p:clrMapOvr>
  <p:transition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noProof="0"/>
              <a:t>Klik om de stijl te bewerken</a:t>
            </a:r>
            <a:endParaRPr lang="nl-NL" noProof="0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1295400" y="1825625"/>
            <a:ext cx="4724400" cy="41179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noProof="0"/>
              <a:t>Tekststijl van het model bewerken</a:t>
            </a:r>
          </a:p>
          <a:p>
            <a:pPr lvl="1"/>
            <a:r>
              <a:rPr lang="nl-NL" noProof="0"/>
              <a:t>Tweede niveau</a:t>
            </a:r>
          </a:p>
          <a:p>
            <a:pPr lvl="2"/>
            <a:r>
              <a:rPr lang="nl-NL" noProof="0"/>
              <a:t>Derde niveau</a:t>
            </a:r>
          </a:p>
          <a:p>
            <a:pPr lvl="3"/>
            <a:r>
              <a:rPr lang="nl-NL" noProof="0"/>
              <a:t>Vierde niveau</a:t>
            </a:r>
          </a:p>
          <a:p>
            <a:pPr lvl="4"/>
            <a:r>
              <a:rPr lang="nl-NL" noProof="0"/>
              <a:t>Vijfde niveau</a:t>
            </a:r>
            <a:endParaRPr lang="nl-NL" noProof="0" dirty="0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4724400" cy="41179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noProof="0"/>
              <a:t>Tekststijl van het model bewerken</a:t>
            </a:r>
          </a:p>
          <a:p>
            <a:pPr lvl="1"/>
            <a:r>
              <a:rPr lang="nl-NL" noProof="0"/>
              <a:t>Tweede niveau</a:t>
            </a:r>
          </a:p>
          <a:p>
            <a:pPr lvl="2"/>
            <a:r>
              <a:rPr lang="nl-NL" noProof="0"/>
              <a:t>Derde niveau</a:t>
            </a:r>
          </a:p>
          <a:p>
            <a:pPr lvl="3"/>
            <a:r>
              <a:rPr lang="nl-NL" noProof="0"/>
              <a:t>Vierde niveau</a:t>
            </a:r>
          </a:p>
          <a:p>
            <a:pPr lvl="4"/>
            <a:r>
              <a:rPr lang="nl-NL" noProof="0"/>
              <a:t>Vijfde niveau</a:t>
            </a:r>
            <a:endParaRPr lang="nl-NL" noProof="0" dirty="0"/>
          </a:p>
        </p:txBody>
      </p:sp>
      <p:sp>
        <p:nvSpPr>
          <p:cNvPr id="5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 noProof="0" dirty="0"/>
          </a:p>
        </p:txBody>
      </p:sp>
      <p:sp>
        <p:nvSpPr>
          <p:cNvPr id="6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 noProof="0" dirty="0"/>
          </a:p>
        </p:txBody>
      </p:sp>
      <p:sp>
        <p:nvSpPr>
          <p:cNvPr id="7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6636CA1-1C7B-4A06-A45C-04D2EDFC631D}" type="slidenum">
              <a:rPr lang="nl-NL" noProof="0" smtClean="0"/>
              <a:pPr/>
              <a:t>‹nr.›</a:t>
            </a:fld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798149384"/>
      </p:ext>
    </p:extLst>
  </p:cSld>
  <p:clrMapOvr>
    <a:masterClrMapping/>
  </p:clrMapOvr>
  <p:transition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noProof="0"/>
              <a:t>Klik om de stijl te bewerken</a:t>
            </a:r>
            <a:endParaRPr lang="nl-NL" noProof="0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1295400" y="1828800"/>
            <a:ext cx="4727448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noProof="0"/>
              <a:t>Tekststijl van het model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1295400" y="2470151"/>
            <a:ext cx="4727448" cy="34734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 noProof="0"/>
              <a:t>Tekststijl van het model bewerken</a:t>
            </a:r>
          </a:p>
          <a:p>
            <a:pPr lvl="1"/>
            <a:r>
              <a:rPr lang="nl-NL" noProof="0"/>
              <a:t>Tweede niveau</a:t>
            </a:r>
          </a:p>
          <a:p>
            <a:pPr lvl="2"/>
            <a:r>
              <a:rPr lang="nl-NL" noProof="0"/>
              <a:t>Derde niveau</a:t>
            </a:r>
          </a:p>
          <a:p>
            <a:pPr lvl="3"/>
            <a:r>
              <a:rPr lang="nl-NL" noProof="0"/>
              <a:t>Vierde niveau</a:t>
            </a:r>
          </a:p>
          <a:p>
            <a:pPr lvl="4"/>
            <a:r>
              <a:rPr lang="nl-NL" noProof="0"/>
              <a:t>Vijfde niveau</a:t>
            </a:r>
            <a:endParaRPr lang="nl-NL" noProof="0" dirty="0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167628" y="1828800"/>
            <a:ext cx="4727448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noProof="0"/>
              <a:t>Tekststijl van het model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169152" y="2470151"/>
            <a:ext cx="4727448" cy="34734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 noProof="0"/>
              <a:t>Tekststijl van het model bewerken</a:t>
            </a:r>
          </a:p>
          <a:p>
            <a:pPr lvl="1"/>
            <a:r>
              <a:rPr lang="nl-NL" noProof="0"/>
              <a:t>Tweede niveau</a:t>
            </a:r>
          </a:p>
          <a:p>
            <a:pPr lvl="2"/>
            <a:r>
              <a:rPr lang="nl-NL" noProof="0"/>
              <a:t>Derde niveau</a:t>
            </a:r>
          </a:p>
          <a:p>
            <a:pPr lvl="3"/>
            <a:r>
              <a:rPr lang="nl-NL" noProof="0"/>
              <a:t>Vierde niveau</a:t>
            </a:r>
          </a:p>
          <a:p>
            <a:pPr lvl="4"/>
            <a:r>
              <a:rPr lang="nl-NL" noProof="0"/>
              <a:t>Vijfde niveau</a:t>
            </a:r>
            <a:endParaRPr lang="nl-NL" noProof="0" dirty="0"/>
          </a:p>
        </p:txBody>
      </p:sp>
      <p:sp>
        <p:nvSpPr>
          <p:cNvPr id="7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 noProof="0" dirty="0"/>
          </a:p>
        </p:txBody>
      </p:sp>
      <p:sp>
        <p:nvSpPr>
          <p:cNvPr id="8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 noProof="0" dirty="0"/>
          </a:p>
        </p:txBody>
      </p:sp>
      <p:sp>
        <p:nvSpPr>
          <p:cNvPr id="9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88CFC7C-3820-4B92-81D3-2F6DA08D7036}" type="slidenum">
              <a:rPr lang="nl-NL" noProof="0" smtClean="0"/>
              <a:pPr/>
              <a:t>‹nr.›</a:t>
            </a:fld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3787344779"/>
      </p:ext>
    </p:extLst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noProof="0"/>
              <a:t>Klik om de stijl te bewerken</a:t>
            </a:r>
            <a:endParaRPr lang="nl-NL" noProof="0" dirty="0"/>
          </a:p>
        </p:txBody>
      </p:sp>
      <p:sp>
        <p:nvSpPr>
          <p:cNvPr id="3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 noProof="0" dirty="0"/>
          </a:p>
        </p:txBody>
      </p:sp>
      <p:sp>
        <p:nvSpPr>
          <p:cNvPr id="4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 noProof="0" dirty="0"/>
          </a:p>
        </p:txBody>
      </p:sp>
      <p:sp>
        <p:nvSpPr>
          <p:cNvPr id="5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CCC935D-93DF-45CE-B98B-2D270CBA7CDD}" type="slidenum">
              <a:rPr lang="nl-NL" noProof="0" smtClean="0"/>
              <a:pPr/>
              <a:t>‹nr.›</a:t>
            </a:fld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90425228"/>
      </p:ext>
    </p:extLst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 noProof="0" dirty="0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 noProof="0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0B4B6FE-1FDF-4F14-B25D-4796BD2BED5D}" type="slidenum">
              <a:rPr lang="nl-NL" noProof="0" smtClean="0"/>
              <a:pPr/>
              <a:t>‹nr.›</a:t>
            </a:fld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338078350"/>
      </p:ext>
    </p:extLst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hidden">
          <a:xfrm>
            <a:off x="7753350" y="0"/>
            <a:ext cx="4435475" cy="6856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hthoek 9"/>
          <p:cNvSpPr/>
          <p:nvPr/>
        </p:nvSpPr>
        <p:spPr>
          <a:xfrm>
            <a:off x="7707313" y="0"/>
            <a:ext cx="53975" cy="6858000"/>
          </a:xfrm>
          <a:prstGeom prst="rect">
            <a:avLst/>
          </a:prstGeom>
          <a:ln>
            <a:noFill/>
          </a:ln>
          <a:effectLst>
            <a:outerShdw blurRad="25400" dist="254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nl-NL" noProof="0" dirty="0"/>
          </a:p>
        </p:txBody>
      </p:sp>
      <p:sp>
        <p:nvSpPr>
          <p:cNvPr id="7" name="Rechthoek 10"/>
          <p:cNvSpPr/>
          <p:nvPr/>
        </p:nvSpPr>
        <p:spPr>
          <a:xfrm>
            <a:off x="7707084" y="0"/>
            <a:ext cx="54864" cy="6858000"/>
          </a:xfrm>
          <a:prstGeom prst="rect">
            <a:avLst/>
          </a:prstGeom>
          <a:ln>
            <a:noFill/>
          </a:ln>
          <a:effectLst>
            <a:innerShdw blurRad="25400" dist="127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nl-NL" noProof="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229601" y="2514600"/>
            <a:ext cx="3474720" cy="1600200"/>
          </a:xfrm>
        </p:spPr>
        <p:txBody>
          <a:bodyPr/>
          <a:lstStyle>
            <a:lvl1pPr>
              <a:defRPr sz="3200"/>
            </a:lvl1pPr>
          </a:lstStyle>
          <a:p>
            <a:r>
              <a:rPr lang="nl-NL" noProof="0"/>
              <a:t>Klik om de stijl te bewerken</a:t>
            </a:r>
            <a:endParaRPr lang="nl-NL" noProof="0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790302" y="685800"/>
            <a:ext cx="6126480" cy="5486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 noProof="0"/>
              <a:t>Tekststijl van het model bewerken</a:t>
            </a:r>
          </a:p>
          <a:p>
            <a:pPr lvl="1"/>
            <a:r>
              <a:rPr lang="nl-NL" noProof="0"/>
              <a:t>Tweede niveau</a:t>
            </a:r>
          </a:p>
          <a:p>
            <a:pPr lvl="2"/>
            <a:r>
              <a:rPr lang="nl-NL" noProof="0"/>
              <a:t>Derde niveau</a:t>
            </a:r>
          </a:p>
          <a:p>
            <a:pPr lvl="3"/>
            <a:r>
              <a:rPr lang="nl-NL" noProof="0"/>
              <a:t>Vierde niveau</a:t>
            </a:r>
          </a:p>
          <a:p>
            <a:pPr lvl="4"/>
            <a:r>
              <a:rPr lang="nl-NL" noProof="0"/>
              <a:t>Vijfde niveau</a:t>
            </a:r>
            <a:endParaRPr lang="nl-NL" noProof="0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229600" y="4343400"/>
            <a:ext cx="3474720" cy="1188720"/>
          </a:xfrm>
        </p:spPr>
        <p:txBody>
          <a:bodyPr>
            <a:normAutofit/>
          </a:bodyPr>
          <a:lstStyle>
            <a:lvl1pPr marL="0" indent="0">
              <a:spcBef>
                <a:spcPts val="8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 noProof="0"/>
              <a:t>Tekststijl van het model bewerken</a:t>
            </a:r>
          </a:p>
        </p:txBody>
      </p:sp>
      <p:sp>
        <p:nvSpPr>
          <p:cNvPr id="8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 noProof="0" dirty="0"/>
          </a:p>
        </p:txBody>
      </p:sp>
      <p:sp>
        <p:nvSpPr>
          <p:cNvPr id="9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 noProof="0" dirty="0"/>
          </a:p>
        </p:txBody>
      </p:sp>
      <p:sp>
        <p:nvSpPr>
          <p:cNvPr id="10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A4640D6-6BD7-4534-832A-102B9C473A80}" type="slidenum">
              <a:rPr lang="nl-NL" noProof="0" smtClean="0"/>
              <a:pPr/>
              <a:t>‹nr.›</a:t>
            </a:fld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841738734"/>
      </p:ext>
    </p:extLst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hidden">
          <a:xfrm>
            <a:off x="7753350" y="0"/>
            <a:ext cx="4435475" cy="6856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hthoek 8"/>
          <p:cNvSpPr/>
          <p:nvPr/>
        </p:nvSpPr>
        <p:spPr>
          <a:xfrm>
            <a:off x="7707313" y="0"/>
            <a:ext cx="53975" cy="6858000"/>
          </a:xfrm>
          <a:prstGeom prst="rect">
            <a:avLst/>
          </a:prstGeom>
          <a:ln>
            <a:noFill/>
          </a:ln>
          <a:effectLst>
            <a:outerShdw blurRad="25400" dist="254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nl-NL" noProof="0" dirty="0"/>
          </a:p>
        </p:txBody>
      </p:sp>
      <p:sp>
        <p:nvSpPr>
          <p:cNvPr id="7" name="Rechthoek 9"/>
          <p:cNvSpPr/>
          <p:nvPr/>
        </p:nvSpPr>
        <p:spPr>
          <a:xfrm>
            <a:off x="7707084" y="0"/>
            <a:ext cx="54864" cy="6858000"/>
          </a:xfrm>
          <a:prstGeom prst="rect">
            <a:avLst/>
          </a:prstGeom>
          <a:ln>
            <a:noFill/>
          </a:ln>
          <a:effectLst>
            <a:innerShdw blurRad="25400" dist="127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nl-NL" noProof="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229600" y="2514600"/>
            <a:ext cx="3474720" cy="1600200"/>
          </a:xfrm>
        </p:spPr>
        <p:txBody>
          <a:bodyPr/>
          <a:lstStyle>
            <a:lvl1pPr>
              <a:defRPr sz="3200"/>
            </a:lvl1pPr>
          </a:lstStyle>
          <a:p>
            <a:r>
              <a:rPr lang="nl-NL" noProof="0"/>
              <a:t>Klik om de stijl te bewerken</a:t>
            </a:r>
            <a:endParaRPr lang="nl-NL" noProof="0" dirty="0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0" y="1325880"/>
            <a:ext cx="6858000" cy="4206240"/>
          </a:xfrm>
          <a:solidFill>
            <a:schemeClr val="bg2"/>
          </a:solidFill>
          <a:effectLst>
            <a:outerShdw blurRad="63500" sx="101000" sy="101000" algn="ctr" rotWithShape="0">
              <a:prstClr val="black">
                <a:alpha val="15000"/>
              </a:prstClr>
            </a:outerShdw>
          </a:effectLst>
        </p:spPr>
        <p:txBody>
          <a:bodyPr rtlCol="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nl-NL" noProof="0"/>
              <a:t>Klik op het pictogram als u een afbeelding wilt toevoegen</a:t>
            </a:r>
            <a:endParaRPr lang="nl-NL" noProof="0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229600" y="4343400"/>
            <a:ext cx="3474720" cy="1188720"/>
          </a:xfrm>
        </p:spPr>
        <p:txBody>
          <a:bodyPr>
            <a:normAutofit/>
          </a:bodyPr>
          <a:lstStyle>
            <a:lvl1pPr marL="0" indent="0">
              <a:spcBef>
                <a:spcPts val="8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 noProof="0"/>
              <a:t>Tekststijl van het model bewerken</a:t>
            </a:r>
          </a:p>
        </p:txBody>
      </p:sp>
      <p:sp>
        <p:nvSpPr>
          <p:cNvPr id="8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 noProof="0" dirty="0"/>
          </a:p>
        </p:txBody>
      </p:sp>
      <p:sp>
        <p:nvSpPr>
          <p:cNvPr id="9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 noProof="0" dirty="0"/>
          </a:p>
        </p:txBody>
      </p:sp>
      <p:sp>
        <p:nvSpPr>
          <p:cNvPr id="10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A45A3CB-3D16-44C9-AE5E-30CA53F2B9F0}" type="slidenum">
              <a:rPr lang="nl-NL" noProof="0" smtClean="0"/>
              <a:pPr/>
              <a:t>‹nr.›</a:t>
            </a:fld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3053367875"/>
      </p:ext>
    </p:extLst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/>
          <p:cNvSpPr/>
          <p:nvPr/>
        </p:nvSpPr>
        <p:spPr>
          <a:xfrm>
            <a:off x="0" y="6256338"/>
            <a:ext cx="12192000" cy="55562"/>
          </a:xfrm>
          <a:prstGeom prst="rect">
            <a:avLst/>
          </a:prstGeom>
          <a:ln>
            <a:noFill/>
          </a:ln>
          <a:effectLst>
            <a:outerShdw blurRad="25400" dist="25400" dir="54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nl-NL" noProof="0" dirty="0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1295400" y="381000"/>
            <a:ext cx="9601200" cy="11430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nl-NL" noProof="0" dirty="0"/>
              <a:t>Klik om het opmaakprofiel te bewerken</a:t>
            </a:r>
          </a:p>
        </p:txBody>
      </p:sp>
      <p:sp>
        <p:nvSpPr>
          <p:cNvPr id="1028" name="Tijdelijke aanduiding voor tekst 2"/>
          <p:cNvSpPr>
            <a:spLocks noGrp="1"/>
          </p:cNvSpPr>
          <p:nvPr>
            <p:ph type="body" idx="1"/>
          </p:nvPr>
        </p:nvSpPr>
        <p:spPr bwMode="auto">
          <a:xfrm>
            <a:off x="1295400" y="1828800"/>
            <a:ext cx="96012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l-NL" noProof="0" dirty="0"/>
              <a:t>Klik om de opmaakprofielen van de </a:t>
            </a:r>
            <a:r>
              <a:rPr lang="nl-NL" noProof="0" dirty="0" err="1"/>
              <a:t>modeltekst</a:t>
            </a:r>
            <a:r>
              <a:rPr lang="nl-NL" noProof="0" dirty="0"/>
              <a:t>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8556625" y="6419850"/>
            <a:ext cx="1350963" cy="238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pPr>
              <a:defRPr/>
            </a:pPr>
            <a:endParaRPr lang="nl-NL" noProof="0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1295400" y="6419850"/>
            <a:ext cx="5181600" cy="238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000" dirty="0">
                <a:solidFill>
                  <a:schemeClr val="tx1"/>
                </a:solidFill>
                <a:latin typeface="+mn-lt"/>
              </a:defRPr>
            </a:lvl1pPr>
          </a:lstStyle>
          <a:p>
            <a:pPr>
              <a:defRPr/>
            </a:pPr>
            <a:endParaRPr lang="nl-NL" noProof="0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10198100" y="6419850"/>
            <a:ext cx="698500" cy="238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000">
                <a:latin typeface="Cambria" panose="02040503050406030204" pitchFamily="18" charset="0"/>
              </a:defRPr>
            </a:lvl1pPr>
          </a:lstStyle>
          <a:p>
            <a:fld id="{AC154863-C843-4EC9-A497-79404A3E1B51}" type="slidenum">
              <a:rPr lang="nl-NL" noProof="0" smtClean="0"/>
              <a:pPr/>
              <a:t>‹nr.›</a:t>
            </a:fld>
            <a:endParaRPr lang="nl-NL" noProof="0" dirty="0"/>
          </a:p>
        </p:txBody>
      </p:sp>
      <p:sp>
        <p:nvSpPr>
          <p:cNvPr id="8" name="Rechthoek 7"/>
          <p:cNvSpPr/>
          <p:nvPr/>
        </p:nvSpPr>
        <p:spPr>
          <a:xfrm>
            <a:off x="0" y="6257036"/>
            <a:ext cx="12192000" cy="54864"/>
          </a:xfrm>
          <a:prstGeom prst="rect">
            <a:avLst/>
          </a:prstGeom>
          <a:ln>
            <a:noFill/>
          </a:ln>
          <a:effectLst>
            <a:innerShdw blurRad="25400" dist="12700" dir="16200000">
              <a:schemeClr val="accent1">
                <a:lumMod val="5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nl-NL" noProof="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54" r:id="rId2"/>
    <p:sldLayoutId id="2147483661" r:id="rId3"/>
    <p:sldLayoutId id="2147483655" r:id="rId4"/>
    <p:sldLayoutId id="2147483656" r:id="rId5"/>
    <p:sldLayoutId id="2147483657" r:id="rId6"/>
    <p:sldLayoutId id="2147483662" r:id="rId7"/>
    <p:sldLayoutId id="2147483663" r:id="rId8"/>
    <p:sldLayoutId id="2147483664" r:id="rId9"/>
    <p:sldLayoutId id="2147483658" r:id="rId10"/>
    <p:sldLayoutId id="2147483659" r:id="rId11"/>
  </p:sldLayoutIdLst>
  <p:transition spd="med">
    <p:fade/>
  </p:transition>
  <p:hf sldNum="0"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 kern="1200" cap="all">
          <a:solidFill>
            <a:schemeClr val="accent1"/>
          </a:solidFill>
          <a:effectLst>
            <a:outerShdw blurRad="38100" dist="25400" dir="18900000" algn="bl" rotWithShape="0">
              <a:schemeClr val="bg1">
                <a:alpha val="80000"/>
              </a:schemeClr>
            </a:outerShdw>
          </a:effectLst>
          <a:latin typeface="+mj-lt"/>
          <a:ea typeface="+mj-ea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Cambria" panose="02040503050406030204" pitchFamily="18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Cambria" panose="02040503050406030204" pitchFamily="18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Cambria" panose="02040503050406030204" pitchFamily="18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Cambria" panose="02040503050406030204" pitchFamily="18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Cambria" panose="02040503050406030204" pitchFamily="18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Cambria" panose="02040503050406030204" pitchFamily="18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Cambria" panose="02040503050406030204" pitchFamily="18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Cambria" panose="02040503050406030204" pitchFamily="18" charset="0"/>
        </a:defRPr>
      </a:lvl9pPr>
    </p:titleStyle>
    <p:bodyStyle>
      <a:lvl1pPr marL="273050" indent="-228600" algn="l" rtl="0" eaLnBrk="1" fontAlgn="base" hangingPunct="1">
        <a:lnSpc>
          <a:spcPct val="90000"/>
        </a:lnSpc>
        <a:spcBef>
          <a:spcPts val="1800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93725" indent="-228600" algn="l" rtl="0" eaLnBrk="1" fontAlgn="base" hangingPunct="1">
        <a:lnSpc>
          <a:spcPct val="90000"/>
        </a:lnSpc>
        <a:spcBef>
          <a:spcPts val="1000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33488" indent="-228600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163" indent="-228600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8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10312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3774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65176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9.png"/><Relationship Id="rId4" Type="http://schemas.openxmlformats.org/officeDocument/2006/relationships/image" Target="../media/image18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066800" y="2606675"/>
            <a:ext cx="10058400" cy="2743200"/>
          </a:xfrm>
        </p:spPr>
        <p:txBody>
          <a:bodyPr/>
          <a:lstStyle/>
          <a:p>
            <a:r>
              <a:rPr lang="nl-NL" cap="none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Controle-applicatie voor OCTA-Connect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066800" y="5360988"/>
            <a:ext cx="10058400" cy="365125"/>
          </a:xfrm>
        </p:spPr>
        <p:txBody>
          <a:bodyPr>
            <a:normAutofit lnSpcReduction="10000"/>
          </a:bodyPr>
          <a:lstStyle/>
          <a:p>
            <a:pPr>
              <a:spcBef>
                <a:spcPct val="0"/>
              </a:spcBef>
            </a:pPr>
            <a:r>
              <a:rPr lang="nl-NL" cap="none" dirty="0"/>
              <a:t>Eindpresentatie – </a:t>
            </a:r>
            <a:r>
              <a:rPr lang="nl-NL" cap="none" dirty="0" err="1"/>
              <a:t>Bachelorproef</a:t>
            </a:r>
            <a:r>
              <a:rPr lang="nl-NL" cap="none" dirty="0"/>
              <a:t> Kevin Van de Mieroop – 2015-2016</a:t>
            </a:r>
          </a:p>
        </p:txBody>
      </p:sp>
      <p:pic>
        <p:nvPicPr>
          <p:cNvPr id="1026" name="Picture 2" descr="http://www.domoderefontiro.be/sites/default/files/field/image/1360928999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923238"/>
            <a:ext cx="5231140" cy="1683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Afbeelding 4"/>
          <p:cNvPicPr>
            <a:picLocks noChangeAspect="1"/>
          </p:cNvPicPr>
          <p:nvPr/>
        </p:nvPicPr>
        <p:blipFill rotWithShape="1"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29" t="1221" r="11444" b="22112"/>
          <a:stretch/>
        </p:blipFill>
        <p:spPr>
          <a:xfrm>
            <a:off x="7941666" y="-806574"/>
            <a:ext cx="4341774" cy="3833238"/>
          </a:xfrm>
          <a:prstGeom prst="rect">
            <a:avLst/>
          </a:prstGeom>
        </p:spPr>
      </p:pic>
      <p:pic>
        <p:nvPicPr>
          <p:cNvPr id="7" name="Picture 2" descr="http://www.talentenfabriek.be/portals/talentenfabriek/AP_basis_q_1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770"/>
          <a:stretch/>
        </p:blipFill>
        <p:spPr bwMode="auto">
          <a:xfrm>
            <a:off x="0" y="6412364"/>
            <a:ext cx="1397977" cy="445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sz="4800" cap="none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Desktop applicatie		</a:t>
            </a:r>
          </a:p>
        </p:txBody>
      </p:sp>
      <p:sp>
        <p:nvSpPr>
          <p:cNvPr id="18434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1295400" y="1825625"/>
            <a:ext cx="7778262" cy="4117975"/>
          </a:xfrm>
        </p:spPr>
        <p:txBody>
          <a:bodyPr>
            <a:normAutofit/>
          </a:bodyPr>
          <a:lstStyle/>
          <a:p>
            <a:pPr>
              <a:buClr>
                <a:srgbClr val="A85229"/>
              </a:buClr>
            </a:pPr>
            <a:r>
              <a:rPr lang="nl-NL" dirty="0" err="1"/>
              <a:t>Electron</a:t>
            </a:r>
            <a:r>
              <a:rPr lang="nl-NL" dirty="0"/>
              <a:t> (Node.JS)</a:t>
            </a:r>
          </a:p>
          <a:p>
            <a:pPr>
              <a:buClr>
                <a:srgbClr val="A85229"/>
              </a:buClr>
            </a:pPr>
            <a:r>
              <a:rPr lang="nl-NL" dirty="0" err="1"/>
              <a:t>Seriele</a:t>
            </a:r>
            <a:r>
              <a:rPr lang="nl-NL" dirty="0"/>
              <a:t> poort &amp; MQTT</a:t>
            </a:r>
          </a:p>
          <a:p>
            <a:pPr>
              <a:buClr>
                <a:srgbClr val="A85229"/>
              </a:buClr>
            </a:pPr>
            <a:r>
              <a:rPr lang="nl-NL" dirty="0"/>
              <a:t>Input: </a:t>
            </a:r>
          </a:p>
          <a:p>
            <a:pPr lvl="1">
              <a:buClr>
                <a:srgbClr val="A85229"/>
              </a:buClr>
            </a:pPr>
            <a:r>
              <a:rPr lang="nl-NL" dirty="0"/>
              <a:t>Baud </a:t>
            </a:r>
            <a:r>
              <a:rPr lang="nl-NL" dirty="0" err="1"/>
              <a:t>rate</a:t>
            </a:r>
            <a:endParaRPr lang="nl-NL" dirty="0"/>
          </a:p>
          <a:p>
            <a:pPr lvl="1">
              <a:buClr>
                <a:srgbClr val="A85229"/>
              </a:buClr>
            </a:pPr>
            <a:r>
              <a:rPr lang="nl-NL" dirty="0" err="1"/>
              <a:t>Seriele</a:t>
            </a:r>
            <a:r>
              <a:rPr lang="nl-NL" dirty="0"/>
              <a:t> poort</a:t>
            </a:r>
          </a:p>
          <a:p>
            <a:pPr lvl="1">
              <a:buClr>
                <a:srgbClr val="A85229"/>
              </a:buClr>
            </a:pPr>
            <a:r>
              <a:rPr lang="nl-NL" dirty="0"/>
              <a:t>Start &amp; stop</a:t>
            </a:r>
          </a:p>
          <a:p>
            <a:pPr lvl="1">
              <a:buClr>
                <a:srgbClr val="A85229"/>
              </a:buClr>
            </a:pPr>
            <a:r>
              <a:rPr lang="nl-NL" dirty="0"/>
              <a:t>Toekomst: URL (verschillend dashboard)</a:t>
            </a:r>
          </a:p>
          <a:p>
            <a:pPr>
              <a:buClr>
                <a:srgbClr val="A85229"/>
              </a:buClr>
            </a:pPr>
            <a:r>
              <a:rPr lang="nl-NL" dirty="0"/>
              <a:t>Onderaan </a:t>
            </a:r>
            <a:r>
              <a:rPr lang="nl-NL" i="1" dirty="0"/>
              <a:t>last </a:t>
            </a:r>
            <a:r>
              <a:rPr lang="nl-NL" i="1" dirty="0" err="1"/>
              <a:t>published</a:t>
            </a:r>
            <a:endParaRPr lang="nl-NL" i="1" dirty="0"/>
          </a:p>
        </p:txBody>
      </p:sp>
      <p:pic>
        <p:nvPicPr>
          <p:cNvPr id="5" name="Picture 2" descr="http://www.talentenfabriek.be/portals/talentenfabriek/AP_basis_q_1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770"/>
          <a:stretch/>
        </p:blipFill>
        <p:spPr bwMode="auto">
          <a:xfrm>
            <a:off x="0" y="6412364"/>
            <a:ext cx="1397977" cy="445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Afbeelding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7671" y="1569526"/>
            <a:ext cx="4122860" cy="4374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214493"/>
      </p:ext>
    </p:extLst>
  </p:cSld>
  <p:clrMapOvr>
    <a:masterClrMapping/>
  </p:clrMapOvr>
  <p:transition spd="med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sz="4800" cap="none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Web-applicatie</a:t>
            </a:r>
            <a:endParaRPr lang="nl-NL" sz="4800" cap="none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pic>
        <p:nvPicPr>
          <p:cNvPr id="5" name="Picture 2" descr="http://www.talentenfabriek.be/portals/talentenfabriek/AP_basis_q_1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770"/>
          <a:stretch/>
        </p:blipFill>
        <p:spPr bwMode="auto">
          <a:xfrm>
            <a:off x="0" y="6412364"/>
            <a:ext cx="1397977" cy="445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1295400" y="1825625"/>
            <a:ext cx="7778262" cy="4117975"/>
          </a:xfrm>
        </p:spPr>
        <p:txBody>
          <a:bodyPr>
            <a:normAutofit/>
          </a:bodyPr>
          <a:lstStyle/>
          <a:p>
            <a:pPr>
              <a:buClr>
                <a:srgbClr val="A85229"/>
              </a:buClr>
            </a:pPr>
            <a:r>
              <a:rPr lang="nl-NL" dirty="0" err="1"/>
              <a:t>AngularJS</a:t>
            </a:r>
            <a:endParaRPr lang="nl-NL" dirty="0"/>
          </a:p>
          <a:p>
            <a:pPr>
              <a:buClr>
                <a:srgbClr val="A85229"/>
              </a:buClr>
            </a:pPr>
            <a:r>
              <a:rPr lang="nl-NL" dirty="0"/>
              <a:t>Registreren per device </a:t>
            </a:r>
            <a:r>
              <a:rPr lang="nl-NL" dirty="0" err="1"/>
              <a:t>id</a:t>
            </a:r>
            <a:endParaRPr lang="nl-NL" dirty="0"/>
          </a:p>
          <a:p>
            <a:pPr>
              <a:buClr>
                <a:srgbClr val="A85229"/>
              </a:buClr>
            </a:pPr>
            <a:r>
              <a:rPr lang="nl-NL" dirty="0"/>
              <a:t>Login</a:t>
            </a:r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4531" y="1825625"/>
            <a:ext cx="6703245" cy="3596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81101"/>
      </p:ext>
    </p:extLst>
  </p:cSld>
  <p:clrMapOvr>
    <a:masterClrMapping/>
  </p:clrMapOvr>
  <p:transition spd="med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sz="4800" cap="none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Web-applicatie</a:t>
            </a:r>
            <a:endParaRPr lang="nl-NL" sz="4800" cap="none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pic>
        <p:nvPicPr>
          <p:cNvPr id="5" name="Picture 2" descr="http://www.talentenfabriek.be/portals/talentenfabriek/AP_basis_q_1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770"/>
          <a:stretch/>
        </p:blipFill>
        <p:spPr bwMode="auto">
          <a:xfrm>
            <a:off x="0" y="6412364"/>
            <a:ext cx="1397977" cy="445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1295400" y="1825625"/>
            <a:ext cx="7778262" cy="4117975"/>
          </a:xfrm>
        </p:spPr>
        <p:txBody>
          <a:bodyPr>
            <a:normAutofit/>
          </a:bodyPr>
          <a:lstStyle/>
          <a:p>
            <a:pPr>
              <a:buClr>
                <a:srgbClr val="A85229"/>
              </a:buClr>
            </a:pPr>
            <a:r>
              <a:rPr lang="nl-NL" dirty="0"/>
              <a:t>Enkel eigen data</a:t>
            </a:r>
          </a:p>
          <a:p>
            <a:pPr>
              <a:buClr>
                <a:srgbClr val="A85229"/>
              </a:buClr>
            </a:pPr>
            <a:r>
              <a:rPr lang="nl-NL" dirty="0"/>
              <a:t>Dashboard</a:t>
            </a:r>
          </a:p>
          <a:p>
            <a:pPr>
              <a:buClr>
                <a:srgbClr val="A85229"/>
              </a:buClr>
            </a:pPr>
            <a:r>
              <a:rPr lang="nl-NL" dirty="0" err="1"/>
              <a:t>Charts</a:t>
            </a:r>
            <a:endParaRPr lang="nl-NL" dirty="0"/>
          </a:p>
          <a:p>
            <a:pPr>
              <a:buClr>
                <a:srgbClr val="A85229"/>
              </a:buClr>
            </a:pPr>
            <a:r>
              <a:rPr lang="nl-NL" dirty="0" err="1"/>
              <a:t>Tables</a:t>
            </a:r>
            <a:endParaRPr lang="nl-NL" dirty="0"/>
          </a:p>
          <a:p>
            <a:pPr>
              <a:buClr>
                <a:srgbClr val="A85229"/>
              </a:buClr>
            </a:pPr>
            <a:r>
              <a:rPr lang="nl-NL" dirty="0" err="1"/>
              <a:t>Places</a:t>
            </a:r>
            <a:endParaRPr lang="nl-NL" dirty="0"/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4531" y="1825625"/>
            <a:ext cx="6703245" cy="377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804666"/>
      </p:ext>
    </p:extLst>
  </p:cSld>
  <p:clrMapOvr>
    <a:masterClrMapping/>
  </p:clrMapOvr>
  <p:transition spd="med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95400" y="381000"/>
            <a:ext cx="10896600" cy="1143000"/>
          </a:xfrm>
        </p:spPr>
        <p:txBody>
          <a:bodyPr>
            <a:normAutofit/>
          </a:bodyPr>
          <a:lstStyle/>
          <a:p>
            <a:r>
              <a:rPr lang="nl-NL" sz="4800" cap="none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Resultaat	                     </a:t>
            </a:r>
            <a:r>
              <a:rPr lang="nl-NL" sz="2800" cap="none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	Demo	</a:t>
            </a:r>
            <a:r>
              <a:rPr lang="nl-NL" sz="4800" cap="none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	</a:t>
            </a:r>
          </a:p>
        </p:txBody>
      </p:sp>
      <p:pic>
        <p:nvPicPr>
          <p:cNvPr id="5" name="Picture 2" descr="http://www.talentenfabriek.be/portals/talentenfabriek/AP_basis_q_1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770"/>
          <a:stretch/>
        </p:blipFill>
        <p:spPr bwMode="auto">
          <a:xfrm>
            <a:off x="0" y="6412364"/>
            <a:ext cx="1397977" cy="445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jdelijke aanduiding voor inhoud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43620155"/>
      </p:ext>
    </p:extLst>
  </p:cSld>
  <p:clrMapOvr>
    <a:masterClrMapping/>
  </p:clrMapOvr>
  <p:transition spd="med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95400" y="381000"/>
            <a:ext cx="10896600" cy="1143000"/>
          </a:xfrm>
        </p:spPr>
        <p:txBody>
          <a:bodyPr>
            <a:normAutofit/>
          </a:bodyPr>
          <a:lstStyle/>
          <a:p>
            <a:r>
              <a:rPr lang="nl-NL" sz="4800" cap="none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Uitbreidingen				</a:t>
            </a:r>
          </a:p>
        </p:txBody>
      </p:sp>
      <p:sp>
        <p:nvSpPr>
          <p:cNvPr id="18434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1295400" y="1825625"/>
            <a:ext cx="7778262" cy="4117975"/>
          </a:xfrm>
        </p:spPr>
        <p:txBody>
          <a:bodyPr>
            <a:normAutofit/>
          </a:bodyPr>
          <a:lstStyle/>
          <a:p>
            <a:pPr>
              <a:buClr>
                <a:srgbClr val="A85229"/>
              </a:buClr>
            </a:pPr>
            <a:endParaRPr lang="nl-NL" sz="2400" dirty="0"/>
          </a:p>
          <a:p>
            <a:pPr>
              <a:buClr>
                <a:srgbClr val="A85229"/>
              </a:buClr>
            </a:pPr>
            <a:r>
              <a:rPr lang="nl-NL" sz="2400" dirty="0"/>
              <a:t>Dynamische </a:t>
            </a:r>
            <a:r>
              <a:rPr lang="nl-NL" sz="2400" dirty="0" err="1"/>
              <a:t>parser</a:t>
            </a:r>
            <a:endParaRPr lang="nl-NL" sz="2400" dirty="0"/>
          </a:p>
          <a:p>
            <a:pPr>
              <a:buClr>
                <a:srgbClr val="A85229"/>
              </a:buClr>
            </a:pPr>
            <a:r>
              <a:rPr lang="nl-NL" sz="2400" dirty="0"/>
              <a:t>Ondersteuning voor meer draadloze netwerken</a:t>
            </a:r>
          </a:p>
          <a:p>
            <a:pPr marL="44450" indent="0">
              <a:buClr>
                <a:srgbClr val="A85229"/>
              </a:buClr>
              <a:buNone/>
            </a:pPr>
            <a:endParaRPr lang="nl-NL" dirty="0"/>
          </a:p>
        </p:txBody>
      </p:sp>
      <p:pic>
        <p:nvPicPr>
          <p:cNvPr id="5" name="Picture 2" descr="http://www.talentenfabriek.be/portals/talentenfabriek/AP_basis_q_1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770"/>
          <a:stretch/>
        </p:blipFill>
        <p:spPr bwMode="auto">
          <a:xfrm>
            <a:off x="0" y="6412364"/>
            <a:ext cx="1397977" cy="445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ttp://www.checkdata.nl/wp-content/uploads/2015/08/outdoor-lora-base-station.jpg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2344" y="2822331"/>
            <a:ext cx="3422894" cy="342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tst-sistemas.es/wp-content/uploads/2015/02/sigfox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0144" y="4053291"/>
            <a:ext cx="3897679" cy="963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8803487"/>
      </p:ext>
    </p:extLst>
  </p:cSld>
  <p:clrMapOvr>
    <a:masterClrMapping/>
  </p:clrMapOvr>
  <p:transition spd="med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sz="4800" cap="none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Situering</a:t>
            </a:r>
          </a:p>
        </p:txBody>
      </p:sp>
      <p:sp>
        <p:nvSpPr>
          <p:cNvPr id="16386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rgbClr val="A85229"/>
              </a:buClr>
            </a:pPr>
            <a:r>
              <a:rPr lang="nl-NL" sz="2800" dirty="0"/>
              <a:t>Universiteit Antwerpen</a:t>
            </a:r>
          </a:p>
          <a:p>
            <a:pPr marL="44450" indent="0">
              <a:buClr>
                <a:srgbClr val="A85229"/>
              </a:buClr>
              <a:buNone/>
            </a:pPr>
            <a:endParaRPr lang="nl-NL" sz="2800" dirty="0"/>
          </a:p>
          <a:p>
            <a:pPr>
              <a:buClr>
                <a:srgbClr val="A85229"/>
              </a:buClr>
            </a:pPr>
            <a:r>
              <a:rPr lang="nl-NL" sz="2800" dirty="0"/>
              <a:t>OCTA-Connect</a:t>
            </a:r>
          </a:p>
          <a:p>
            <a:pPr lvl="1">
              <a:buClr>
                <a:srgbClr val="A85229"/>
              </a:buClr>
            </a:pPr>
            <a:r>
              <a:rPr lang="nl-NL" sz="2600" dirty="0" err="1"/>
              <a:t>IoT</a:t>
            </a:r>
            <a:r>
              <a:rPr lang="nl-NL" sz="2600" dirty="0"/>
              <a:t> Platform</a:t>
            </a:r>
          </a:p>
          <a:p>
            <a:pPr lvl="1">
              <a:buClr>
                <a:srgbClr val="A85229"/>
              </a:buClr>
            </a:pPr>
            <a:r>
              <a:rPr lang="nl-NL" sz="2600" dirty="0"/>
              <a:t>Gateway &amp; sensoren</a:t>
            </a:r>
          </a:p>
          <a:p>
            <a:pPr lvl="1">
              <a:buClr>
                <a:srgbClr val="A85229"/>
              </a:buClr>
            </a:pPr>
            <a:r>
              <a:rPr lang="nl-NL" sz="2600" dirty="0"/>
              <a:t>Low-power, draadloze communicatie</a:t>
            </a:r>
          </a:p>
          <a:p>
            <a:pPr lvl="1">
              <a:buClr>
                <a:srgbClr val="A85229"/>
              </a:buClr>
            </a:pPr>
            <a:r>
              <a:rPr lang="nl-NL" sz="2600" dirty="0" err="1"/>
              <a:t>Bpost</a:t>
            </a:r>
            <a:r>
              <a:rPr lang="nl-NL" sz="2600" dirty="0"/>
              <a:t> project</a:t>
            </a:r>
          </a:p>
          <a:p>
            <a:pPr lvl="1">
              <a:buClr>
                <a:srgbClr val="A85229"/>
              </a:buClr>
            </a:pPr>
            <a:endParaRPr lang="nl-NL" sz="2600" dirty="0"/>
          </a:p>
        </p:txBody>
      </p:sp>
      <p:pic>
        <p:nvPicPr>
          <p:cNvPr id="4" name="Picture 2" descr="http://www.talentenfabriek.be/portals/talentenfabriek/AP_basis_q_1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770"/>
          <a:stretch/>
        </p:blipFill>
        <p:spPr bwMode="auto">
          <a:xfrm>
            <a:off x="0" y="6412364"/>
            <a:ext cx="1397977" cy="445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kstvak 2"/>
          <p:cNvSpPr txBox="1"/>
          <p:nvPr/>
        </p:nvSpPr>
        <p:spPr>
          <a:xfrm>
            <a:off x="5908431" y="175846"/>
            <a:ext cx="60491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err="1">
                <a:latin typeface="+mn-lt"/>
              </a:rPr>
              <a:t>Scriptiesamenvatting</a:t>
            </a:r>
            <a:r>
              <a:rPr lang="en-US" u="sng" dirty="0">
                <a:latin typeface="+mn-lt"/>
              </a:rPr>
              <a:t> (handout):</a:t>
            </a:r>
            <a:r>
              <a:rPr lang="en-US" dirty="0">
                <a:latin typeface="+mn-lt"/>
              </a:rPr>
              <a:t> </a:t>
            </a:r>
            <a:r>
              <a:rPr lang="en-US" b="1" dirty="0">
                <a:solidFill>
                  <a:srgbClr val="0070C0"/>
                </a:solidFill>
                <a:latin typeface="+mn-lt"/>
              </a:rPr>
              <a:t>bit.ly/</a:t>
            </a:r>
            <a:r>
              <a:rPr lang="en-US" b="1" dirty="0" err="1">
                <a:solidFill>
                  <a:srgbClr val="0070C0"/>
                </a:solidFill>
                <a:latin typeface="+mn-lt"/>
              </a:rPr>
              <a:t>bapkevinpdf</a:t>
            </a:r>
            <a:endParaRPr lang="en-US" b="1" dirty="0">
              <a:solidFill>
                <a:srgbClr val="0070C0"/>
              </a:solidFill>
              <a:latin typeface="+mn-lt"/>
            </a:endParaRPr>
          </a:p>
          <a:p>
            <a:r>
              <a:rPr lang="en-US" u="sng" dirty="0" err="1">
                <a:latin typeface="+mn-lt"/>
              </a:rPr>
              <a:t>Eindpresentatie</a:t>
            </a:r>
            <a:r>
              <a:rPr lang="en-US" u="sng" dirty="0">
                <a:latin typeface="+mn-lt"/>
              </a:rPr>
              <a:t> (</a:t>
            </a:r>
            <a:r>
              <a:rPr lang="en-US" u="sng" dirty="0" err="1">
                <a:latin typeface="+mn-lt"/>
              </a:rPr>
              <a:t>pptx</a:t>
            </a:r>
            <a:r>
              <a:rPr lang="en-US" u="sng" dirty="0">
                <a:latin typeface="+mn-lt"/>
              </a:rPr>
              <a:t>):</a:t>
            </a:r>
            <a:r>
              <a:rPr lang="en-US" dirty="0">
                <a:latin typeface="+mn-lt"/>
              </a:rPr>
              <a:t> </a:t>
            </a:r>
            <a:r>
              <a:rPr lang="en-US" dirty="0">
                <a:solidFill>
                  <a:srgbClr val="0070C0"/>
                </a:solidFill>
                <a:latin typeface="+mn-lt"/>
              </a:rPr>
              <a:t>bit.ly/</a:t>
            </a:r>
            <a:r>
              <a:rPr lang="en-US" dirty="0" err="1">
                <a:solidFill>
                  <a:srgbClr val="0070C0"/>
                </a:solidFill>
                <a:latin typeface="+mn-lt"/>
              </a:rPr>
              <a:t>bapkevinpptx</a:t>
            </a:r>
            <a:endParaRPr lang="en-US" dirty="0">
              <a:solidFill>
                <a:srgbClr val="0070C0"/>
              </a:solidFill>
              <a:latin typeface="+mn-lt"/>
            </a:endParaRPr>
          </a:p>
          <a:p>
            <a:r>
              <a:rPr lang="en-US" u="sng" dirty="0" err="1">
                <a:latin typeface="+mn-lt"/>
              </a:rPr>
              <a:t>Publieke</a:t>
            </a:r>
            <a:r>
              <a:rPr lang="en-US" u="sng" dirty="0">
                <a:latin typeface="+mn-lt"/>
              </a:rPr>
              <a:t> repo:</a:t>
            </a:r>
            <a:r>
              <a:rPr lang="en-US" dirty="0">
                <a:solidFill>
                  <a:srgbClr val="0070C0"/>
                </a:solidFill>
                <a:latin typeface="+mn-lt"/>
              </a:rPr>
              <a:t> github.com/</a:t>
            </a:r>
            <a:r>
              <a:rPr lang="en-US" dirty="0" err="1">
                <a:solidFill>
                  <a:srgbClr val="0070C0"/>
                </a:solidFill>
                <a:latin typeface="+mn-lt"/>
              </a:rPr>
              <a:t>kevinvdm</a:t>
            </a:r>
            <a:r>
              <a:rPr lang="en-US" dirty="0">
                <a:solidFill>
                  <a:srgbClr val="0070C0"/>
                </a:solidFill>
                <a:latin typeface="+mn-lt"/>
              </a:rPr>
              <a:t>/</a:t>
            </a:r>
            <a:r>
              <a:rPr lang="en-US" dirty="0" err="1">
                <a:solidFill>
                  <a:srgbClr val="0070C0"/>
                </a:solidFill>
                <a:latin typeface="+mn-lt"/>
              </a:rPr>
              <a:t>bachelorproef</a:t>
            </a:r>
            <a:r>
              <a:rPr lang="en-US" dirty="0">
                <a:solidFill>
                  <a:srgbClr val="0070C0"/>
                </a:solidFill>
                <a:latin typeface="+mn-lt"/>
              </a:rPr>
              <a:t>-public</a:t>
            </a:r>
          </a:p>
        </p:txBody>
      </p:sp>
    </p:spTree>
  </p:cSld>
  <p:clrMapOvr>
    <a:masterClrMapping/>
  </p:clrMapOvr>
  <p:transition spd="med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sz="4800" cap="none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Controle-applicatie			     </a:t>
            </a:r>
            <a:r>
              <a:rPr lang="nl-NL" sz="2800" cap="none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Concept</a:t>
            </a:r>
            <a:endParaRPr lang="nl-NL" sz="4800" cap="none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pic>
        <p:nvPicPr>
          <p:cNvPr id="8" name="Picture 2" descr="http://www.talentenfabriek.be/portals/talentenfabriek/AP_basis_q_1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770"/>
          <a:stretch/>
        </p:blipFill>
        <p:spPr bwMode="auto">
          <a:xfrm>
            <a:off x="0" y="6412364"/>
            <a:ext cx="1397977" cy="445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://learningpathway.com/image/octagon.jpg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2225" y="2611315"/>
            <a:ext cx="2080846" cy="2080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kstvak 2"/>
          <p:cNvSpPr txBox="1"/>
          <p:nvPr/>
        </p:nvSpPr>
        <p:spPr>
          <a:xfrm>
            <a:off x="1685314" y="3467072"/>
            <a:ext cx="1294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GATEWAY</a:t>
            </a:r>
            <a:endParaRPr lang="nl-BE" dirty="0"/>
          </a:p>
        </p:txBody>
      </p:sp>
      <p:pic>
        <p:nvPicPr>
          <p:cNvPr id="1028" name="Picture 4" descr="Pc computer met monitor Gratis Icoon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561118"/>
            <a:ext cx="2121633" cy="2121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Vrije vorm 6"/>
          <p:cNvSpPr/>
          <p:nvPr/>
        </p:nvSpPr>
        <p:spPr>
          <a:xfrm>
            <a:off x="3182815" y="3486703"/>
            <a:ext cx="1389185" cy="330069"/>
          </a:xfrm>
          <a:custGeom>
            <a:avLst/>
            <a:gdLst>
              <a:gd name="connsiteX0" fmla="*/ 0 w 1389185"/>
              <a:gd name="connsiteY0" fmla="*/ 187978 h 330069"/>
              <a:gd name="connsiteX1" fmla="*/ 606670 w 1389185"/>
              <a:gd name="connsiteY1" fmla="*/ 3340 h 330069"/>
              <a:gd name="connsiteX2" fmla="*/ 949570 w 1389185"/>
              <a:gd name="connsiteY2" fmla="*/ 328655 h 330069"/>
              <a:gd name="connsiteX3" fmla="*/ 1389185 w 1389185"/>
              <a:gd name="connsiteY3" fmla="*/ 117640 h 330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89185" h="330069">
                <a:moveTo>
                  <a:pt x="0" y="187978"/>
                </a:moveTo>
                <a:cubicBezTo>
                  <a:pt x="224204" y="83936"/>
                  <a:pt x="448408" y="-20106"/>
                  <a:pt x="606670" y="3340"/>
                </a:cubicBezTo>
                <a:cubicBezTo>
                  <a:pt x="764932" y="26786"/>
                  <a:pt x="819151" y="309605"/>
                  <a:pt x="949570" y="328655"/>
                </a:cubicBezTo>
                <a:cubicBezTo>
                  <a:pt x="1079989" y="347705"/>
                  <a:pt x="1310054" y="168928"/>
                  <a:pt x="1389185" y="117640"/>
                </a:cubicBezTo>
              </a:path>
            </a:pathLst>
          </a:custGeom>
          <a:ln>
            <a:solidFill>
              <a:schemeClr val="tx2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BE">
              <a:solidFill>
                <a:schemeClr val="tx2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9" name="AutoShape 6" descr="http://www.iconarchive.com/download/i90469/icons8/windows-8/Database.ico"/>
          <p:cNvSpPr>
            <a:spLocks noChangeAspect="1" noChangeArrowheads="1"/>
          </p:cNvSpPr>
          <p:nvPr/>
        </p:nvSpPr>
        <p:spPr bwMode="auto">
          <a:xfrm>
            <a:off x="8393967" y="1014258"/>
            <a:ext cx="1980955" cy="1980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BE"/>
          </a:p>
        </p:txBody>
      </p:sp>
      <p:pic>
        <p:nvPicPr>
          <p:cNvPr id="1034" name="Picture 10" descr="http://plainicon.com/dl.php?pid=47837&amp;tem=512px&amp;con=download-icon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0250" y="2445821"/>
            <a:ext cx="2042502" cy="2042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Rechte verbindingslijn met pijl 12"/>
          <p:cNvCxnSpPr/>
          <p:nvPr/>
        </p:nvCxnSpPr>
        <p:spPr>
          <a:xfrm>
            <a:off x="6963508" y="3156438"/>
            <a:ext cx="124850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Rechte verbindingslijn met pijl 17"/>
          <p:cNvCxnSpPr/>
          <p:nvPr/>
        </p:nvCxnSpPr>
        <p:spPr>
          <a:xfrm flipH="1">
            <a:off x="6963508" y="3604845"/>
            <a:ext cx="120686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36" name="Picture 12" descr="https://image.freepik.com/iconen-gratis/geld-grafiek-met-pijl-omhoog_318-60260.png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7650" y="2975376"/>
            <a:ext cx="646558" cy="646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sz="4800" cap="none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Controle-applicatie			</a:t>
            </a:r>
            <a:r>
              <a:rPr lang="nl-NL" sz="2800" cap="none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Desktop-app</a:t>
            </a:r>
            <a:endParaRPr lang="nl-NL" sz="4800" cap="none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8434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1295400" y="1825625"/>
            <a:ext cx="7778262" cy="4117975"/>
          </a:xfrm>
        </p:spPr>
        <p:txBody>
          <a:bodyPr>
            <a:normAutofit/>
          </a:bodyPr>
          <a:lstStyle/>
          <a:p>
            <a:pPr>
              <a:buClr>
                <a:srgbClr val="A85229"/>
              </a:buClr>
            </a:pPr>
            <a:endParaRPr lang="nl-NL" dirty="0"/>
          </a:p>
          <a:p>
            <a:pPr>
              <a:buClr>
                <a:srgbClr val="A85229"/>
              </a:buClr>
            </a:pPr>
            <a:endParaRPr lang="nl-NL" dirty="0"/>
          </a:p>
          <a:p>
            <a:pPr>
              <a:buClr>
                <a:srgbClr val="A85229"/>
              </a:buClr>
            </a:pPr>
            <a:endParaRPr lang="nl-NL" dirty="0"/>
          </a:p>
          <a:p>
            <a:pPr marL="44450" indent="0">
              <a:buClr>
                <a:srgbClr val="A85229"/>
              </a:buClr>
              <a:buNone/>
            </a:pPr>
            <a:r>
              <a:rPr lang="nl-NL" dirty="0"/>
              <a:t>	</a:t>
            </a:r>
            <a:r>
              <a:rPr lang="nl-NL" dirty="0" err="1"/>
              <a:t>Desktop-applicatie</a:t>
            </a:r>
            <a:r>
              <a:rPr lang="nl-NL" dirty="0"/>
              <a:t>:</a:t>
            </a:r>
          </a:p>
          <a:p>
            <a:pPr marL="44450" indent="0">
              <a:buClr>
                <a:srgbClr val="A85229"/>
              </a:buClr>
              <a:buNone/>
            </a:pPr>
            <a:r>
              <a:rPr lang="nl-NL" dirty="0"/>
              <a:t>		- Sensoren naar gateway</a:t>
            </a:r>
          </a:p>
          <a:p>
            <a:pPr marL="44450" indent="0">
              <a:buClr>
                <a:srgbClr val="A85229"/>
              </a:buClr>
              <a:buNone/>
            </a:pPr>
            <a:r>
              <a:rPr lang="nl-NL" dirty="0"/>
              <a:t>		- Publisher naar MQTT</a:t>
            </a:r>
          </a:p>
          <a:p>
            <a:pPr marL="44450" indent="0">
              <a:buClr>
                <a:srgbClr val="A85229"/>
              </a:buClr>
              <a:buNone/>
            </a:pPr>
            <a:r>
              <a:rPr lang="nl-NL" dirty="0"/>
              <a:t>	 </a:t>
            </a:r>
          </a:p>
        </p:txBody>
      </p:sp>
      <p:pic>
        <p:nvPicPr>
          <p:cNvPr id="5" name="Picture 2" descr="http://www.talentenfabriek.be/portals/talentenfabriek/AP_basis_q_1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770"/>
          <a:stretch/>
        </p:blipFill>
        <p:spPr bwMode="auto">
          <a:xfrm>
            <a:off x="0" y="6412364"/>
            <a:ext cx="1397977" cy="445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Afbeelding 5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30" t="55773" r="46172"/>
          <a:stretch/>
        </p:blipFill>
        <p:spPr>
          <a:xfrm>
            <a:off x="7045569" y="2108202"/>
            <a:ext cx="3851031" cy="3552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715416"/>
      </p:ext>
    </p:extLst>
  </p:cSld>
  <p:clrMapOvr>
    <a:masterClrMapping/>
  </p:clrMapOvr>
  <p:transition spd="med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sz="4800" cap="none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Controle-applicatie			</a:t>
            </a:r>
            <a:r>
              <a:rPr lang="nl-NL" sz="2800" cap="none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Backend</a:t>
            </a:r>
            <a:endParaRPr lang="nl-NL" sz="4800" cap="none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8434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1295400" y="1825625"/>
            <a:ext cx="7778262" cy="4117975"/>
          </a:xfrm>
        </p:spPr>
        <p:txBody>
          <a:bodyPr>
            <a:normAutofit/>
          </a:bodyPr>
          <a:lstStyle/>
          <a:p>
            <a:pPr>
              <a:buClr>
                <a:srgbClr val="A85229"/>
              </a:buClr>
            </a:pPr>
            <a:endParaRPr lang="nl-NL" dirty="0"/>
          </a:p>
          <a:p>
            <a:pPr>
              <a:buClr>
                <a:srgbClr val="A85229"/>
              </a:buClr>
            </a:pPr>
            <a:endParaRPr lang="nl-NL" dirty="0"/>
          </a:p>
          <a:p>
            <a:pPr>
              <a:buClr>
                <a:srgbClr val="A85229"/>
              </a:buClr>
            </a:pPr>
            <a:endParaRPr lang="nl-NL" dirty="0"/>
          </a:p>
          <a:p>
            <a:pPr marL="44450" indent="0">
              <a:buClr>
                <a:srgbClr val="A85229"/>
              </a:buClr>
              <a:buNone/>
            </a:pPr>
            <a:r>
              <a:rPr lang="nl-NL" dirty="0"/>
              <a:t>	Backend:</a:t>
            </a:r>
          </a:p>
          <a:p>
            <a:pPr marL="44450" indent="0">
              <a:buClr>
                <a:srgbClr val="A85229"/>
              </a:buClr>
              <a:buNone/>
            </a:pPr>
            <a:r>
              <a:rPr lang="nl-NL" dirty="0"/>
              <a:t>		- Data vanuit MQTT</a:t>
            </a:r>
          </a:p>
          <a:p>
            <a:pPr marL="44450" indent="0">
              <a:buClr>
                <a:srgbClr val="A85229"/>
              </a:buClr>
              <a:buNone/>
            </a:pPr>
            <a:r>
              <a:rPr lang="nl-NL" dirty="0"/>
              <a:t>		- Authenticatie</a:t>
            </a:r>
          </a:p>
          <a:p>
            <a:pPr marL="44450" indent="0">
              <a:buClr>
                <a:srgbClr val="A85229"/>
              </a:buClr>
              <a:buNone/>
            </a:pPr>
            <a:r>
              <a:rPr lang="nl-NL" dirty="0"/>
              <a:t>		- Routing via Express </a:t>
            </a:r>
          </a:p>
        </p:txBody>
      </p:sp>
      <p:pic>
        <p:nvPicPr>
          <p:cNvPr id="5" name="Picture 2" descr="http://www.talentenfabriek.be/portals/talentenfabriek/AP_basis_q_1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770"/>
          <a:stretch/>
        </p:blipFill>
        <p:spPr bwMode="auto">
          <a:xfrm>
            <a:off x="0" y="6412364"/>
            <a:ext cx="1397977" cy="445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Afbeelding 3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506" r="-1" b="16515"/>
          <a:stretch/>
        </p:blipFill>
        <p:spPr>
          <a:xfrm>
            <a:off x="6638192" y="2370749"/>
            <a:ext cx="3734032" cy="2570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249299"/>
      </p:ext>
    </p:extLst>
  </p:cSld>
  <p:clrMapOvr>
    <a:masterClrMapping/>
  </p:clrMapOvr>
  <p:transition spd="med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sz="4800" cap="none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Controle-applicatie			</a:t>
            </a:r>
            <a:r>
              <a:rPr lang="nl-NL" sz="2800" cap="none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Database</a:t>
            </a:r>
            <a:endParaRPr lang="nl-NL" sz="4800" cap="none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8434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1295400" y="1825625"/>
            <a:ext cx="7778262" cy="4117975"/>
          </a:xfrm>
        </p:spPr>
        <p:txBody>
          <a:bodyPr>
            <a:normAutofit/>
          </a:bodyPr>
          <a:lstStyle/>
          <a:p>
            <a:pPr>
              <a:buClr>
                <a:srgbClr val="A85229"/>
              </a:buClr>
            </a:pPr>
            <a:endParaRPr lang="nl-NL" dirty="0"/>
          </a:p>
          <a:p>
            <a:pPr>
              <a:buClr>
                <a:srgbClr val="A85229"/>
              </a:buClr>
            </a:pPr>
            <a:endParaRPr lang="nl-NL" dirty="0"/>
          </a:p>
          <a:p>
            <a:pPr>
              <a:buClr>
                <a:srgbClr val="A85229"/>
              </a:buClr>
            </a:pPr>
            <a:endParaRPr lang="nl-NL" dirty="0"/>
          </a:p>
          <a:p>
            <a:pPr marL="44450" indent="0">
              <a:buClr>
                <a:srgbClr val="A85229"/>
              </a:buClr>
              <a:buNone/>
            </a:pPr>
            <a:r>
              <a:rPr lang="nl-NL" dirty="0"/>
              <a:t>	Database: </a:t>
            </a:r>
          </a:p>
          <a:p>
            <a:pPr marL="44450" indent="0">
              <a:buClr>
                <a:srgbClr val="A85229"/>
              </a:buClr>
              <a:buNone/>
            </a:pPr>
            <a:r>
              <a:rPr lang="nl-NL" dirty="0"/>
              <a:t>		- </a:t>
            </a:r>
            <a:r>
              <a:rPr lang="nl-NL" dirty="0" err="1"/>
              <a:t>MongoDB</a:t>
            </a:r>
            <a:endParaRPr lang="nl-NL" dirty="0"/>
          </a:p>
          <a:p>
            <a:pPr marL="44450" indent="0">
              <a:buClr>
                <a:srgbClr val="A85229"/>
              </a:buClr>
              <a:buNone/>
            </a:pPr>
            <a:r>
              <a:rPr lang="nl-NL" dirty="0"/>
              <a:t>		- 2 collecties</a:t>
            </a:r>
          </a:p>
        </p:txBody>
      </p:sp>
      <p:pic>
        <p:nvPicPr>
          <p:cNvPr id="5" name="Picture 2" descr="http://www.talentenfabriek.be/portals/talentenfabriek/AP_basis_q_1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770"/>
          <a:stretch/>
        </p:blipFill>
        <p:spPr bwMode="auto">
          <a:xfrm>
            <a:off x="0" y="6412364"/>
            <a:ext cx="1397977" cy="445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Afbeelding 5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469" b="67051"/>
          <a:stretch/>
        </p:blipFill>
        <p:spPr>
          <a:xfrm>
            <a:off x="6234846" y="2426679"/>
            <a:ext cx="4157662" cy="1899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819339"/>
      </p:ext>
    </p:extLst>
  </p:cSld>
  <p:clrMapOvr>
    <a:masterClrMapping/>
  </p:clrMapOvr>
  <p:transition spd="med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sz="4800" cap="none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Controle-applicatie			</a:t>
            </a:r>
            <a:r>
              <a:rPr lang="nl-NL" sz="2800" cap="none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Front-end</a:t>
            </a:r>
            <a:endParaRPr lang="nl-NL" sz="4800" cap="none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8434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1295400" y="1825625"/>
            <a:ext cx="7778262" cy="4117975"/>
          </a:xfrm>
        </p:spPr>
        <p:txBody>
          <a:bodyPr>
            <a:normAutofit/>
          </a:bodyPr>
          <a:lstStyle/>
          <a:p>
            <a:pPr>
              <a:buClr>
                <a:srgbClr val="A85229"/>
              </a:buClr>
            </a:pPr>
            <a:endParaRPr lang="nl-NL" dirty="0"/>
          </a:p>
          <a:p>
            <a:pPr>
              <a:buClr>
                <a:srgbClr val="A85229"/>
              </a:buClr>
            </a:pPr>
            <a:endParaRPr lang="nl-NL" dirty="0"/>
          </a:p>
          <a:p>
            <a:pPr>
              <a:buClr>
                <a:srgbClr val="A85229"/>
              </a:buClr>
            </a:pPr>
            <a:endParaRPr lang="nl-NL" dirty="0"/>
          </a:p>
          <a:p>
            <a:pPr marL="44450" indent="0">
              <a:buClr>
                <a:srgbClr val="A85229"/>
              </a:buClr>
              <a:buNone/>
            </a:pPr>
            <a:r>
              <a:rPr lang="nl-NL" dirty="0"/>
              <a:t>	</a:t>
            </a:r>
            <a:r>
              <a:rPr lang="nl-NL" dirty="0" err="1"/>
              <a:t>Web-applicatie</a:t>
            </a:r>
            <a:r>
              <a:rPr lang="nl-NL" dirty="0"/>
              <a:t>:</a:t>
            </a:r>
          </a:p>
          <a:p>
            <a:pPr marL="44450" indent="0">
              <a:buClr>
                <a:srgbClr val="A85229"/>
              </a:buClr>
              <a:buNone/>
            </a:pPr>
            <a:r>
              <a:rPr lang="nl-NL" dirty="0"/>
              <a:t>		- Registreren/inloggen</a:t>
            </a:r>
          </a:p>
          <a:p>
            <a:pPr marL="44450" indent="0">
              <a:buClr>
                <a:srgbClr val="A85229"/>
              </a:buClr>
              <a:buNone/>
            </a:pPr>
            <a:r>
              <a:rPr lang="nl-NL" dirty="0"/>
              <a:t>		- Via device </a:t>
            </a:r>
            <a:r>
              <a:rPr lang="nl-NL" dirty="0" err="1"/>
              <a:t>id</a:t>
            </a:r>
            <a:r>
              <a:rPr lang="nl-NL" dirty="0"/>
              <a:t> (UID)</a:t>
            </a:r>
          </a:p>
          <a:p>
            <a:pPr marL="44450" indent="0">
              <a:buClr>
                <a:srgbClr val="A85229"/>
              </a:buClr>
              <a:buNone/>
            </a:pPr>
            <a:r>
              <a:rPr lang="nl-NL" dirty="0"/>
              <a:t>		- Data gevisualiseerd </a:t>
            </a:r>
          </a:p>
        </p:txBody>
      </p:sp>
      <p:pic>
        <p:nvPicPr>
          <p:cNvPr id="5" name="Picture 2" descr="http://www.talentenfabriek.be/portals/talentenfabriek/AP_basis_q_1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770"/>
          <a:stretch/>
        </p:blipFill>
        <p:spPr bwMode="auto">
          <a:xfrm>
            <a:off x="0" y="6412364"/>
            <a:ext cx="1397977" cy="445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Afbeelding 6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287" t="44305"/>
          <a:stretch/>
        </p:blipFill>
        <p:spPr>
          <a:xfrm>
            <a:off x="7018112" y="1825625"/>
            <a:ext cx="4111100" cy="4064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368246"/>
      </p:ext>
    </p:extLst>
  </p:cSld>
  <p:clrMapOvr>
    <a:masterClrMapping/>
  </p:clrMapOvr>
  <p:transition spd="med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sz="4800" cap="none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Controle-applicatie			</a:t>
            </a:r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1208" y="967153"/>
            <a:ext cx="6330792" cy="5136938"/>
          </a:xfrm>
          <a:prstGeom prst="rect">
            <a:avLst/>
          </a:prstGeom>
        </p:spPr>
      </p:pic>
      <p:pic>
        <p:nvPicPr>
          <p:cNvPr id="2050" name="Picture 2" descr="http://www.talentenfabriek.be/portals/talentenfabriek/AP_basis_q_1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770"/>
          <a:stretch/>
        </p:blipFill>
        <p:spPr bwMode="auto">
          <a:xfrm>
            <a:off x="0" y="6412364"/>
            <a:ext cx="1397977" cy="445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kstvak 2"/>
          <p:cNvSpPr txBox="1"/>
          <p:nvPr/>
        </p:nvSpPr>
        <p:spPr>
          <a:xfrm>
            <a:off x="1397977" y="3275684"/>
            <a:ext cx="30509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+mn-lt"/>
              </a:rPr>
              <a:t>Volledig</a:t>
            </a:r>
            <a:r>
              <a:rPr lang="en-US" sz="2400" dirty="0">
                <a:latin typeface="+mn-lt"/>
              </a:rPr>
              <a:t> schema:</a:t>
            </a:r>
            <a:endParaRPr lang="nl-BE" sz="2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71410197"/>
      </p:ext>
    </p:extLst>
  </p:cSld>
  <p:clrMapOvr>
    <a:masterClrMapping/>
  </p:clrMapOvr>
  <p:transition spd="med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95400" y="381000"/>
            <a:ext cx="10896600" cy="1143000"/>
          </a:xfrm>
        </p:spPr>
        <p:txBody>
          <a:bodyPr>
            <a:normAutofit/>
          </a:bodyPr>
          <a:lstStyle/>
          <a:p>
            <a:r>
              <a:rPr lang="nl-NL" sz="4800" cap="none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Hardware	                     </a:t>
            </a:r>
            <a:r>
              <a:rPr lang="nl-NL" sz="2800" cap="none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	Evolutie	</a:t>
            </a:r>
            <a:r>
              <a:rPr lang="nl-NL" sz="4800" cap="none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	</a:t>
            </a:r>
          </a:p>
        </p:txBody>
      </p:sp>
      <p:sp>
        <p:nvSpPr>
          <p:cNvPr id="18434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1295400" y="1825625"/>
            <a:ext cx="7954108" cy="4117975"/>
          </a:xfrm>
        </p:spPr>
        <p:txBody>
          <a:bodyPr>
            <a:normAutofit/>
          </a:bodyPr>
          <a:lstStyle/>
          <a:p>
            <a:pPr>
              <a:buClr>
                <a:srgbClr val="A85229"/>
              </a:buClr>
            </a:pPr>
            <a:r>
              <a:rPr lang="nl-NL" dirty="0"/>
              <a:t>Aanvankelijk: </a:t>
            </a:r>
            <a:r>
              <a:rPr lang="nl-NL" dirty="0" err="1"/>
              <a:t>Arduino</a:t>
            </a:r>
            <a:r>
              <a:rPr lang="nl-NL" dirty="0"/>
              <a:t> </a:t>
            </a:r>
            <a:r>
              <a:rPr lang="nl-NL" dirty="0" err="1"/>
              <a:t>Uno</a:t>
            </a:r>
            <a:endParaRPr lang="nl-NL" dirty="0"/>
          </a:p>
          <a:p>
            <a:pPr lvl="1">
              <a:buClr>
                <a:srgbClr val="A85229"/>
              </a:buClr>
            </a:pPr>
            <a:r>
              <a:rPr lang="nl-NL" dirty="0"/>
              <a:t>Dummy data</a:t>
            </a:r>
          </a:p>
          <a:p>
            <a:pPr>
              <a:buClr>
                <a:srgbClr val="A85229"/>
              </a:buClr>
            </a:pPr>
            <a:r>
              <a:rPr lang="nl-NL" dirty="0"/>
              <a:t>Tussenoplossing: Giant </a:t>
            </a:r>
            <a:r>
              <a:rPr lang="nl-NL" dirty="0" err="1"/>
              <a:t>Gecko</a:t>
            </a:r>
            <a:endParaRPr lang="nl-NL" dirty="0"/>
          </a:p>
          <a:p>
            <a:pPr lvl="1">
              <a:buClr>
                <a:srgbClr val="A85229"/>
              </a:buClr>
            </a:pPr>
            <a:r>
              <a:rPr lang="nl-NL" dirty="0"/>
              <a:t>DASH7 module </a:t>
            </a:r>
          </a:p>
          <a:p>
            <a:pPr>
              <a:buClr>
                <a:srgbClr val="A85229"/>
              </a:buClr>
            </a:pPr>
            <a:r>
              <a:rPr lang="nl-NL" dirty="0"/>
              <a:t>Uiteindelijk: OCTA Gateway</a:t>
            </a:r>
          </a:p>
        </p:txBody>
      </p:sp>
      <p:pic>
        <p:nvPicPr>
          <p:cNvPr id="5" name="Picture 2" descr="http://www.talentenfabriek.be/portals/talentenfabriek/AP_basis_q_1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770"/>
          <a:stretch/>
        </p:blipFill>
        <p:spPr bwMode="auto">
          <a:xfrm>
            <a:off x="0" y="6412364"/>
            <a:ext cx="1397977" cy="445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Afbeelding 5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8533" y="3884612"/>
            <a:ext cx="6170985" cy="1250664"/>
          </a:xfrm>
          <a:prstGeom prst="rect">
            <a:avLst/>
          </a:prstGeom>
        </p:spPr>
      </p:pic>
      <p:pic>
        <p:nvPicPr>
          <p:cNvPr id="3" name="Afbeelding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3700" y="1524000"/>
            <a:ext cx="3159888" cy="2296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847370"/>
      </p:ext>
    </p:extLst>
  </p:cSld>
  <p:clrMapOvr>
    <a:masterClrMapping/>
  </p:clrMapOvr>
  <p:transition spd="med">
    <p:fade/>
  </p:transition>
</p:sld>
</file>

<file path=ppt/theme/theme1.xml><?xml version="1.0" encoding="utf-8"?>
<a:theme xmlns:a="http://schemas.openxmlformats.org/drawingml/2006/main" name="Ppt0000025">
  <a:themeElements>
    <a:clrScheme name="RedLineBusiness_16x9">
      <a:dk1>
        <a:srgbClr val="514A40"/>
      </a:dk1>
      <a:lt1>
        <a:sysClr val="window" lastClr="FFFFFF"/>
      </a:lt1>
      <a:dk2>
        <a:srgbClr val="000000"/>
      </a:dk2>
      <a:lt2>
        <a:srgbClr val="F9F7F3"/>
      </a:lt2>
      <a:accent1>
        <a:srgbClr val="A85229"/>
      </a:accent1>
      <a:accent2>
        <a:srgbClr val="98916E"/>
      </a:accent2>
      <a:accent3>
        <a:srgbClr val="C9A645"/>
      </a:accent3>
      <a:accent4>
        <a:srgbClr val="76A7B2"/>
      </a:accent4>
      <a:accent5>
        <a:srgbClr val="82A670"/>
      </a:accent5>
      <a:accent6>
        <a:srgbClr val="896170"/>
      </a:accent6>
      <a:hlink>
        <a:srgbClr val="A85229"/>
      </a:hlink>
      <a:folHlink>
        <a:srgbClr val="98916E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15_4109default" id="{E728D685-11FC-4812-BA85-57AC6F9C9F40}" vid="{BC4E008B-95FF-4815-904E-143A8EDFC1D4}"/>
    </a:ext>
  </a:extLst>
</a:theme>
</file>

<file path=ppt/theme/theme2.xml><?xml version="1.0" encoding="utf-8"?>
<a:theme xmlns:a="http://schemas.openxmlformats.org/drawingml/2006/main" name="Office Theme">
  <a:themeElements>
    <a:clrScheme name="RedLineBusiness_16x9">
      <a:dk1>
        <a:srgbClr val="514A40"/>
      </a:dk1>
      <a:lt1>
        <a:sysClr val="window" lastClr="FFFFFF"/>
      </a:lt1>
      <a:dk2>
        <a:srgbClr val="000000"/>
      </a:dk2>
      <a:lt2>
        <a:srgbClr val="F9F7F3"/>
      </a:lt2>
      <a:accent1>
        <a:srgbClr val="A85229"/>
      </a:accent1>
      <a:accent2>
        <a:srgbClr val="98916E"/>
      </a:accent2>
      <a:accent3>
        <a:srgbClr val="C9A645"/>
      </a:accent3>
      <a:accent4>
        <a:srgbClr val="76A7B2"/>
      </a:accent4>
      <a:accent5>
        <a:srgbClr val="82A670"/>
      </a:accent5>
      <a:accent6>
        <a:srgbClr val="896170"/>
      </a:accent6>
      <a:hlink>
        <a:srgbClr val="A85229"/>
      </a:hlink>
      <a:folHlink>
        <a:srgbClr val="98916E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RedLineBusiness_16x9">
      <a:dk1>
        <a:srgbClr val="514A40"/>
      </a:dk1>
      <a:lt1>
        <a:sysClr val="window" lastClr="FFFFFF"/>
      </a:lt1>
      <a:dk2>
        <a:srgbClr val="000000"/>
      </a:dk2>
      <a:lt2>
        <a:srgbClr val="F9F7F3"/>
      </a:lt2>
      <a:accent1>
        <a:srgbClr val="A85229"/>
      </a:accent1>
      <a:accent2>
        <a:srgbClr val="98916E"/>
      </a:accent2>
      <a:accent3>
        <a:srgbClr val="C9A645"/>
      </a:accent3>
      <a:accent4>
        <a:srgbClr val="76A7B2"/>
      </a:accent4>
      <a:accent5>
        <a:srgbClr val="82A670"/>
      </a:accent5>
      <a:accent6>
        <a:srgbClr val="896170"/>
      </a:accent6>
      <a:hlink>
        <a:srgbClr val="A85229"/>
      </a:hlink>
      <a:folHlink>
        <a:srgbClr val="98916E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28C9C20C-9478-46CA-9B92-539499A7534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Bedrijfspresentatie met rode lijn (breedbeeld)</Template>
  <TotalTime>0</TotalTime>
  <Words>121</Words>
  <Application>Microsoft Office PowerPoint</Application>
  <PresentationFormat>Breedbeeld</PresentationFormat>
  <Paragraphs>78</Paragraphs>
  <Slides>14</Slides>
  <Notes>14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2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14</vt:i4>
      </vt:variant>
    </vt:vector>
  </HeadingPairs>
  <TitlesOfParts>
    <vt:vector size="17" baseType="lpstr">
      <vt:lpstr>Arial</vt:lpstr>
      <vt:lpstr>Cambria</vt:lpstr>
      <vt:lpstr>Ppt0000025</vt:lpstr>
      <vt:lpstr>Controle-applicatie voor OCTA-Connect</vt:lpstr>
      <vt:lpstr>Situering</vt:lpstr>
      <vt:lpstr>Controle-applicatie        Concept</vt:lpstr>
      <vt:lpstr>Controle-applicatie   Desktop-app</vt:lpstr>
      <vt:lpstr>Controle-applicatie   Backend</vt:lpstr>
      <vt:lpstr>Controle-applicatie   Database</vt:lpstr>
      <vt:lpstr>Controle-applicatie   Front-end</vt:lpstr>
      <vt:lpstr>Controle-applicatie   </vt:lpstr>
      <vt:lpstr>Hardware                       Evolutie  </vt:lpstr>
      <vt:lpstr>Desktop applicatie  </vt:lpstr>
      <vt:lpstr>Web-applicatie</vt:lpstr>
      <vt:lpstr>Web-applicatie</vt:lpstr>
      <vt:lpstr>Resultaat                       Demo  </vt:lpstr>
      <vt:lpstr>Uitbreidingen  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2016-06-20T03:21:48Z</dcterms:created>
  <dcterms:modified xsi:type="dcterms:W3CDTF">2016-06-21T21:48:30Z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TC030310239991</vt:lpwstr>
  </property>
</Properties>
</file>